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Nuni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ddaab5218_0_10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ddaab5218_0_1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Bruce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3d417215f4_3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3d417215f4_3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3d417215f4_3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3d417215f4_3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Skyler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75a19ef9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75a19ef9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Gagandeep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75a19ef96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75a19ef96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Skyler/Alex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75a19ef96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75a19ef96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Nia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3d417215f4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3d417215f4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75a19ef96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75a19ef96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Bruce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Bruce: Good Evening. We are Group 3 and are excited to introduce our innovative project, the ‘Predictive Disease Diagnosis model’. In a world where healthcare is becoming increasingly personalized and data-driven, our solution aims to empower individuals and healthcare providers alike by harnessing the power of machine learning.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it’s core, our project addresses a critical challenge - predicting patient diseases based on a combination of factors, including their symptoms, blood pressure and cholesterol readings, as well as demographic information such as age and gender.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3d417215f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3d417215f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Bruce: </a:t>
            </a:r>
            <a:r>
              <a:rPr lang="en"/>
              <a:t>Now let’s take a closer look at the heart of our solution: the data that powers it.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data comprises 349 rows of valuable information that we’ve carefully </a:t>
            </a:r>
            <a:r>
              <a:rPr lang="en"/>
              <a:t>curated</a:t>
            </a:r>
            <a:r>
              <a:rPr lang="en"/>
              <a:t>. In essence, each row represents an individual, and our dataset is a snapshot of their health profile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We’ve collected a range of data points for each individual, which includes the symptoms they’re experiencing. These symptoms provide crucial insights into the potential health issues they might be facing.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Another important component of our dataset is the ‘Disease Output’ column. This column specifies the disease our model has associated with the individual’s symptoms. It’s a reference point that guides us in evaluating the accuracy of our predictions.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validate our predictions, we’ve introduced a ‘Positive/Negative’ column. This column confirms whether the disease is actually present (‘Positive’) or not (‘Negative’). This feedback loop is essential for refining our model’s accuracy.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has been anonymized with only age and gender dedicated to individual identity.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will now turn over to Gagandeep to discuss some of the visualizations of our data.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3c1141ea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3c1141ea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Gagandeep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 data above shows the top 12 </a:t>
            </a:r>
            <a:r>
              <a:rPr lang="en" sz="1400"/>
              <a:t>diseases</a:t>
            </a:r>
            <a:r>
              <a:rPr lang="en" sz="1400"/>
              <a:t> in our dataset for Females and Males.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Some key highlights</a:t>
            </a:r>
            <a:endParaRPr sz="14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400"/>
              <a:t>Between both genders Asthma had the highest count of </a:t>
            </a:r>
            <a:r>
              <a:rPr lang="en" sz="1500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diagnosis (11 for female and 12 for male) </a:t>
            </a:r>
            <a:endParaRPr sz="14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3d417215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3d417215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Gagandeep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Here we wanted to take our </a:t>
            </a:r>
            <a:r>
              <a:rPr lang="en" sz="1500"/>
              <a:t>symptoms</a:t>
            </a:r>
            <a:r>
              <a:rPr lang="en" sz="1500"/>
              <a:t> inputs and see what age had the highest quantity.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Per the dataset as a individual ages they have more </a:t>
            </a:r>
            <a:r>
              <a:rPr lang="en" sz="1500"/>
              <a:t>symptoms for anytime of disease. 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For instance a 45 year old may have </a:t>
            </a:r>
            <a:r>
              <a:rPr lang="en" sz="1500"/>
              <a:t> fever cough </a:t>
            </a:r>
            <a:r>
              <a:rPr lang="en" sz="1500"/>
              <a:t>fatigue</a:t>
            </a:r>
            <a:r>
              <a:rPr lang="en" sz="1500"/>
              <a:t> and difficulty breathing while a younger person may only have a cough or breathing difficulty when determining if both individuals have </a:t>
            </a:r>
            <a:r>
              <a:rPr lang="en" sz="1500">
                <a:solidFill>
                  <a:schemeClr val="dk1"/>
                </a:solidFill>
              </a:rPr>
              <a:t>Asthma.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Next we have NITI 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75a19ef96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75a19ef96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Niti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75a19ef962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75a19ef96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3d417215f4_3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3d417215f4_3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Niti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3d417215f4_3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3d417215f4_3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accent6"/>
                </a:solidFill>
              </a:rPr>
              <a:t>Group 3</a:t>
            </a:r>
            <a:endParaRPr b="1" sz="5000">
              <a:solidFill>
                <a:schemeClr val="accent6"/>
              </a:solidFill>
            </a:endParaRPr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 Storton, Bruce Skaar, Gagandeep Singh, Mwohania Taylor, Niti Patel, Skyler Khalachyan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/>
          <p:nvPr>
            <p:ph type="title"/>
          </p:nvPr>
        </p:nvSpPr>
        <p:spPr>
          <a:xfrm>
            <a:off x="323525" y="2750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Optimizing our Models for Success </a:t>
            </a:r>
            <a:endParaRPr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Random Forest (RF)</a:t>
            </a:r>
            <a:endParaRPr/>
          </a:p>
        </p:txBody>
      </p:sp>
      <p:sp>
        <p:nvSpPr>
          <p:cNvPr id="257" name="Google Shape;257;p22"/>
          <p:cNvSpPr txBox="1"/>
          <p:nvPr>
            <p:ph idx="1" type="body"/>
          </p:nvPr>
        </p:nvSpPr>
        <p:spPr>
          <a:xfrm>
            <a:off x="6089600" y="488175"/>
            <a:ext cx="2730900" cy="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/>
              <a:t>Final Accuracy Score: </a:t>
            </a:r>
            <a:r>
              <a:rPr b="1" lang="en" sz="1500">
                <a:solidFill>
                  <a:srgbClr val="000000"/>
                </a:solidFill>
              </a:rPr>
              <a:t>79.5%</a:t>
            </a:r>
            <a:endParaRPr b="1" sz="1500">
              <a:solidFill>
                <a:srgbClr val="000000"/>
              </a:solidFill>
            </a:endParaRPr>
          </a:p>
        </p:txBody>
      </p:sp>
      <p:sp>
        <p:nvSpPr>
          <p:cNvPr id="258" name="Google Shape;258;p22"/>
          <p:cNvSpPr txBox="1"/>
          <p:nvPr/>
        </p:nvSpPr>
        <p:spPr>
          <a:xfrm>
            <a:off x="323513" y="1986800"/>
            <a:ext cx="2124000" cy="12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22"/>
          <p:cNvSpPr txBox="1"/>
          <p:nvPr/>
        </p:nvSpPr>
        <p:spPr>
          <a:xfrm>
            <a:off x="965775" y="1635000"/>
            <a:ext cx="2408100" cy="26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Only one iteration implemented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Used to help provide insights on the features themselves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0" name="Google Shape;2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4625" y="1369425"/>
            <a:ext cx="4961901" cy="3174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323525" y="2750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Optimizing our Models for Success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Decision Tree (DT)</a:t>
            </a:r>
            <a:endParaRPr/>
          </a:p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6089600" y="488175"/>
            <a:ext cx="2730900" cy="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 u="sng"/>
              <a:t>Final Accuracy Score: </a:t>
            </a:r>
            <a:r>
              <a:rPr b="1" lang="en" sz="1500" u="sng">
                <a:solidFill>
                  <a:srgbClr val="000000"/>
                </a:solidFill>
              </a:rPr>
              <a:t>80%</a:t>
            </a:r>
            <a:endParaRPr b="1" sz="1500" u="sng">
              <a:solidFill>
                <a:srgbClr val="000000"/>
              </a:solidFill>
            </a:endParaRPr>
          </a:p>
        </p:txBody>
      </p:sp>
      <p:grpSp>
        <p:nvGrpSpPr>
          <p:cNvPr id="267" name="Google Shape;267;p23"/>
          <p:cNvGrpSpPr/>
          <p:nvPr/>
        </p:nvGrpSpPr>
        <p:grpSpPr>
          <a:xfrm>
            <a:off x="323513" y="1986800"/>
            <a:ext cx="2952125" cy="1289700"/>
            <a:chOff x="323513" y="1986800"/>
            <a:chExt cx="2952125" cy="1289700"/>
          </a:xfrm>
        </p:grpSpPr>
        <p:sp>
          <p:nvSpPr>
            <p:cNvPr id="268" name="Google Shape;268;p23"/>
            <p:cNvSpPr txBox="1"/>
            <p:nvPr/>
          </p:nvSpPr>
          <p:spPr>
            <a:xfrm>
              <a:off x="323513" y="198680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Iteration #1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latin typeface="Roboto"/>
                  <a:ea typeface="Roboto"/>
                  <a:cs typeface="Roboto"/>
                  <a:sym typeface="Roboto"/>
                </a:rPr>
                <a:t>17%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69" name="Google Shape;269;p23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cap="flat" cmpd="sng" w="9525">
              <a:solidFill>
                <a:srgbClr val="249C90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70" name="Google Shape;270;p23"/>
          <p:cNvGrpSpPr/>
          <p:nvPr/>
        </p:nvGrpSpPr>
        <p:grpSpPr>
          <a:xfrm>
            <a:off x="5209838" y="1060350"/>
            <a:ext cx="3610650" cy="1289700"/>
            <a:chOff x="5209838" y="1060350"/>
            <a:chExt cx="3610650" cy="1289700"/>
          </a:xfrm>
        </p:grpSpPr>
        <p:sp>
          <p:nvSpPr>
            <p:cNvPr id="271" name="Google Shape;271;p23"/>
            <p:cNvSpPr txBox="1"/>
            <p:nvPr/>
          </p:nvSpPr>
          <p:spPr>
            <a:xfrm>
              <a:off x="6696488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Iteration 3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latin typeface="Roboto"/>
                  <a:ea typeface="Roboto"/>
                  <a:cs typeface="Roboto"/>
                  <a:sym typeface="Roboto"/>
                </a:rPr>
                <a:t>80%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72" name="Google Shape;272;p23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73" name="Google Shape;273;p23"/>
          <p:cNvGrpSpPr/>
          <p:nvPr/>
        </p:nvGrpSpPr>
        <p:grpSpPr>
          <a:xfrm>
            <a:off x="5209838" y="3020450"/>
            <a:ext cx="3610650" cy="1289700"/>
            <a:chOff x="5209838" y="3020450"/>
            <a:chExt cx="3610650" cy="1289700"/>
          </a:xfrm>
        </p:grpSpPr>
        <p:sp>
          <p:nvSpPr>
            <p:cNvPr id="274" name="Google Shape;274;p23"/>
            <p:cNvSpPr txBox="1"/>
            <p:nvPr/>
          </p:nvSpPr>
          <p:spPr>
            <a:xfrm>
              <a:off x="6696488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Iteration 2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latin typeface="Roboto"/>
                  <a:ea typeface="Roboto"/>
                  <a:cs typeface="Roboto"/>
                  <a:sym typeface="Roboto"/>
                </a:rPr>
                <a:t>78%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75" name="Google Shape;275;p23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D7E7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76" name="Google Shape;276;p23"/>
          <p:cNvGrpSpPr/>
          <p:nvPr/>
        </p:nvGrpSpPr>
        <p:grpSpPr>
          <a:xfrm>
            <a:off x="2662213" y="728463"/>
            <a:ext cx="3814835" cy="3790597"/>
            <a:chOff x="2662213" y="676344"/>
            <a:chExt cx="3814835" cy="3790597"/>
          </a:xfrm>
        </p:grpSpPr>
        <p:sp>
          <p:nvSpPr>
            <p:cNvPr id="277" name="Google Shape;277;p23"/>
            <p:cNvSpPr/>
            <p:nvPr/>
          </p:nvSpPr>
          <p:spPr>
            <a:xfrm rot="3600185">
              <a:off x="3169983" y="1184511"/>
              <a:ext cx="2774659" cy="2774659"/>
            </a:xfrm>
            <a:prstGeom prst="blockArc">
              <a:avLst>
                <a:gd fmla="val 12622480" name="adj1"/>
                <a:gd fmla="val 19781569" name="adj2"/>
                <a:gd fmla="val 20773" name="adj3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 rot="10800000">
              <a:off x="3183490" y="1163229"/>
              <a:ext cx="2774700" cy="2774700"/>
            </a:xfrm>
            <a:prstGeom prst="blockArc">
              <a:avLst>
                <a:gd fmla="val 12622480" name="adj1"/>
                <a:gd fmla="val 19662822" name="adj2"/>
                <a:gd fmla="val 20729" name="adj3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 rot="-3600185">
              <a:off x="3194618" y="1184114"/>
              <a:ext cx="2774659" cy="2774659"/>
            </a:xfrm>
            <a:prstGeom prst="blockArc">
              <a:avLst>
                <a:gd fmla="val 12622480" name="adj1"/>
                <a:gd fmla="val 19703271" name="adj2"/>
                <a:gd fmla="val 20851" name="adj3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0" name="Google Shape;280;p23"/>
            <p:cNvGrpSpPr/>
            <p:nvPr/>
          </p:nvGrpSpPr>
          <p:grpSpPr>
            <a:xfrm rot="-7200165">
              <a:off x="3337679" y="2826785"/>
              <a:ext cx="585011" cy="585536"/>
              <a:chOff x="1967628" y="812211"/>
              <a:chExt cx="588000" cy="588000"/>
            </a:xfrm>
          </p:grpSpPr>
          <p:sp>
            <p:nvSpPr>
              <p:cNvPr id="281" name="Google Shape;281;p23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249C90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3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249C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3" name="Google Shape;283;p23"/>
            <p:cNvGrpSpPr/>
            <p:nvPr/>
          </p:nvGrpSpPr>
          <p:grpSpPr>
            <a:xfrm>
              <a:off x="4264097" y="1180331"/>
              <a:ext cx="585001" cy="585530"/>
              <a:chOff x="1970048" y="811613"/>
              <a:chExt cx="588000" cy="588000"/>
            </a:xfrm>
          </p:grpSpPr>
          <p:sp>
            <p:nvSpPr>
              <p:cNvPr id="284" name="Google Shape;284;p23"/>
              <p:cNvSpPr/>
              <p:nvPr/>
            </p:nvSpPr>
            <p:spPr>
              <a:xfrm rot="39023">
                <a:off x="1973329" y="814894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55B54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23"/>
              <p:cNvSpPr/>
              <p:nvPr/>
            </p:nvSpPr>
            <p:spPr>
              <a:xfrm rot="10800000">
                <a:off x="1973295" y="814927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55B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6" name="Google Shape;286;p23"/>
            <p:cNvGrpSpPr/>
            <p:nvPr/>
          </p:nvGrpSpPr>
          <p:grpSpPr>
            <a:xfrm rot="7200165">
              <a:off x="5229930" y="2804716"/>
              <a:ext cx="585011" cy="585536"/>
              <a:chOff x="1977085" y="811649"/>
              <a:chExt cx="588000" cy="588000"/>
            </a:xfrm>
          </p:grpSpPr>
          <p:sp>
            <p:nvSpPr>
              <p:cNvPr id="287" name="Google Shape;287;p23"/>
              <p:cNvSpPr/>
              <p:nvPr/>
            </p:nvSpPr>
            <p:spPr>
              <a:xfrm rot="39023">
                <a:off x="1980366" y="814930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D7E74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23"/>
              <p:cNvSpPr/>
              <p:nvPr/>
            </p:nvSpPr>
            <p:spPr>
              <a:xfrm rot="10800000">
                <a:off x="1980332" y="814963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D7E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9" name="Google Shape;289;p23"/>
            <p:cNvSpPr txBox="1"/>
            <p:nvPr/>
          </p:nvSpPr>
          <p:spPr>
            <a:xfrm>
              <a:off x="4334550" y="125531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 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0" name="Google Shape;290;p23"/>
            <p:cNvSpPr txBox="1"/>
            <p:nvPr/>
          </p:nvSpPr>
          <p:spPr>
            <a:xfrm>
              <a:off x="3375648" y="288744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 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1" name="Google Shape;291;p23"/>
            <p:cNvSpPr txBox="1"/>
            <p:nvPr/>
          </p:nvSpPr>
          <p:spPr>
            <a:xfrm>
              <a:off x="5281877" y="285786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 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4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5"/>
          <p:cNvSpPr txBox="1"/>
          <p:nvPr>
            <p:ph type="title"/>
          </p:nvPr>
        </p:nvSpPr>
        <p:spPr>
          <a:xfrm>
            <a:off x="819150" y="375725"/>
            <a:ext cx="5860800" cy="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Development Challenges</a:t>
            </a:r>
            <a:endParaRPr/>
          </a:p>
        </p:txBody>
      </p:sp>
      <p:sp>
        <p:nvSpPr>
          <p:cNvPr id="302" name="Google Shape;302;p25"/>
          <p:cNvSpPr txBox="1"/>
          <p:nvPr>
            <p:ph idx="1" type="body"/>
          </p:nvPr>
        </p:nvSpPr>
        <p:spPr>
          <a:xfrm>
            <a:off x="634550" y="1176850"/>
            <a:ext cx="3830100" cy="3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9144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Label encoding vs One Hot Encoder </a:t>
            </a:r>
            <a:endParaRPr sz="1200"/>
          </a:p>
          <a:p>
            <a:pPr indent="-304800" lvl="0" marL="9144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Deciding which columns to drop </a:t>
            </a:r>
            <a:endParaRPr sz="1200"/>
          </a:p>
          <a:p>
            <a:pPr indent="-304800" lvl="0" marL="9144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Connecting front-end to the back-end</a:t>
            </a:r>
            <a:endParaRPr sz="1200"/>
          </a:p>
          <a:p>
            <a:pPr indent="-304800" lvl="0" marL="9144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Neural network modeling complexity with smaller data set</a:t>
            </a:r>
            <a:endParaRPr sz="1200"/>
          </a:p>
          <a:p>
            <a:pPr indent="0" lvl="0" marL="0" rtl="0" algn="l">
              <a:lnSpc>
                <a:spcPct val="180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200"/>
          </a:p>
        </p:txBody>
      </p:sp>
      <p:pic>
        <p:nvPicPr>
          <p:cNvPr id="303" name="Google Shape;3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3350" y="1321009"/>
            <a:ext cx="4396224" cy="29297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6"/>
          <p:cNvSpPr txBox="1"/>
          <p:nvPr>
            <p:ph type="title"/>
          </p:nvPr>
        </p:nvSpPr>
        <p:spPr>
          <a:xfrm>
            <a:off x="819150" y="1149700"/>
            <a:ext cx="75057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Opportunities</a:t>
            </a:r>
            <a:endParaRPr/>
          </a:p>
        </p:txBody>
      </p:sp>
      <p:sp>
        <p:nvSpPr>
          <p:cNvPr id="309" name="Google Shape;309;p26"/>
          <p:cNvSpPr txBox="1"/>
          <p:nvPr>
            <p:ph idx="1" type="body"/>
          </p:nvPr>
        </p:nvSpPr>
        <p:spPr>
          <a:xfrm>
            <a:off x="4572000" y="1990725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Having a </a:t>
            </a:r>
            <a:r>
              <a:rPr lang="en"/>
              <a:t>significantly</a:t>
            </a:r>
            <a:r>
              <a:rPr lang="en"/>
              <a:t> larger dataset.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Solve TensorFlow issues in running our Webapp.</a:t>
            </a:r>
            <a:r>
              <a:rPr lang="en"/>
              <a:t>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Push the model(s)l to 90% accuracy threshold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Integrate Tableau visualizations into the web app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Integrate a web scraper to pull local doctors that specialize in the diseases based on user entered zip code and display summary info (contact, ratings, etc) </a:t>
            </a:r>
            <a:endParaRPr/>
          </a:p>
        </p:txBody>
      </p:sp>
      <p:pic>
        <p:nvPicPr>
          <p:cNvPr id="310" name="Google Shape;31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75" y="1149700"/>
            <a:ext cx="4267203" cy="2844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7"/>
          <p:cNvSpPr txBox="1"/>
          <p:nvPr>
            <p:ph type="title"/>
          </p:nvPr>
        </p:nvSpPr>
        <p:spPr>
          <a:xfrm>
            <a:off x="1385850" y="188190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Outline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 patient disease based on their symptoms, blood pressure and cholesterol readings and demographics (age, gender)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proposed solution: Develop a web app that runs a ML model that ingests user input parameters and produces an output that predicts whether or not a person is likely to have a disease based on their current symptoms and demographics. If the results are positive, our model would suggest that a disease is likely and that they should follow up with their provider.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4103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/>
              <a:t>The Data: </a:t>
            </a:r>
            <a:r>
              <a:rPr lang="en" sz="2500">
                <a:solidFill>
                  <a:schemeClr val="dk2"/>
                </a:solidFill>
              </a:rPr>
              <a:t>Disease Symptoms and Patient Profile</a:t>
            </a:r>
            <a:r>
              <a:rPr lang="en" sz="970">
                <a:solidFill>
                  <a:schemeClr val="dk2"/>
                </a:solidFill>
              </a:rPr>
              <a:t>. </a:t>
            </a:r>
            <a:endParaRPr sz="97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00"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930600" y="2726400"/>
            <a:ext cx="7282800" cy="15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Our data set consist of 6 columns that feature </a:t>
            </a:r>
            <a:r>
              <a:rPr lang="en"/>
              <a:t>Symptoms a person is experiencing.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 Columns for individual identity.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 Column provides a output for the Disease an individual has per their </a:t>
            </a:r>
            <a:r>
              <a:rPr lang="en"/>
              <a:t> </a:t>
            </a:r>
            <a:r>
              <a:rPr lang="en"/>
              <a:t>Symptoms.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 Column that provides either a “Positive” or “Negative” variable confirming the Disease is present or not.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Lastly, total input data is 349 Rows. </a:t>
            </a:r>
            <a:endParaRPr/>
          </a:p>
        </p:txBody>
      </p:sp>
      <p:pic>
        <p:nvPicPr>
          <p:cNvPr id="142" name="Google Shape;14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4863" y="1312625"/>
            <a:ext cx="6274277" cy="123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212575" y="205175"/>
            <a:ext cx="1287300" cy="31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Top </a:t>
            </a:r>
            <a:r>
              <a:rPr b="1" lang="en" sz="1900"/>
              <a:t>Female vs </a:t>
            </a:r>
            <a:endParaRPr b="1"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Male Diseases </a:t>
            </a:r>
            <a:endParaRPr b="1" sz="1900"/>
          </a:p>
        </p:txBody>
      </p:sp>
      <p:sp>
        <p:nvSpPr>
          <p:cNvPr id="148" name="Google Shape;148;p16"/>
          <p:cNvSpPr txBox="1"/>
          <p:nvPr/>
        </p:nvSpPr>
        <p:spPr>
          <a:xfrm>
            <a:off x="238075" y="2512500"/>
            <a:ext cx="1236300" cy="14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Legend: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Calibri"/>
              <a:buChar char="●"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Gender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Calibri"/>
              <a:buChar char="●"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Disease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Calibri"/>
              <a:buChar char="●"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Age (Average)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Calibri"/>
              <a:buChar char="●"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Disease Count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9800" y="323375"/>
            <a:ext cx="7309551" cy="449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title"/>
          </p:nvPr>
        </p:nvSpPr>
        <p:spPr>
          <a:xfrm>
            <a:off x="819150" y="5902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 vs Symptoms</a:t>
            </a:r>
            <a:endParaRPr/>
          </a:p>
        </p:txBody>
      </p:sp>
      <p:pic>
        <p:nvPicPr>
          <p:cNvPr id="155" name="Google Shape;15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6425" y="1460100"/>
            <a:ext cx="7171149" cy="339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of Work</a:t>
            </a:r>
            <a:endParaRPr/>
          </a:p>
        </p:txBody>
      </p:sp>
      <p:sp>
        <p:nvSpPr>
          <p:cNvPr id="161" name="Google Shape;161;p18"/>
          <p:cNvSpPr txBox="1"/>
          <p:nvPr>
            <p:ph idx="1" type="body"/>
          </p:nvPr>
        </p:nvSpPr>
        <p:spPr>
          <a:xfrm>
            <a:off x="819150" y="18002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Source a data set that contains a series of categorical data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Enhance a supervised classification ML model that predicts disease based upon a discrete set of values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Create a web app interface that lists the different categories from </a:t>
            </a:r>
            <a:r>
              <a:rPr lang="en"/>
              <a:t>data source and executes the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Connect the web app to the ML model</a:t>
            </a:r>
            <a:endParaRPr/>
          </a:p>
        </p:txBody>
      </p:sp>
      <p:pic>
        <p:nvPicPr>
          <p:cNvPr id="162" name="Google Shape;1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888" y="2904675"/>
            <a:ext cx="5220225" cy="194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819150" y="392500"/>
            <a:ext cx="75057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Model Implementation</a:t>
            </a:r>
            <a:endParaRPr/>
          </a:p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495900" y="1134875"/>
            <a:ext cx="3985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708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3"/>
              <a:buChar char="●"/>
            </a:pPr>
            <a:r>
              <a:rPr lang="en" sz="1702" u="sng"/>
              <a:t>Model Selection &amp; Experimentation</a:t>
            </a:r>
            <a:endParaRPr sz="1702" u="sng"/>
          </a:p>
          <a:p>
            <a:pPr indent="-317658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3"/>
              <a:buChar char="○"/>
            </a:pPr>
            <a:r>
              <a:rPr lang="en" sz="1402"/>
              <a:t>Supervised learning models only</a:t>
            </a:r>
            <a:endParaRPr sz="1402"/>
          </a:p>
          <a:p>
            <a:pPr indent="-3186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18"/>
              <a:buChar char="○"/>
            </a:pPr>
            <a:r>
              <a:rPr lang="en" sz="1417"/>
              <a:t>All use same data pre-processing code</a:t>
            </a:r>
            <a:endParaRPr sz="1417"/>
          </a:p>
          <a:p>
            <a:pPr indent="-3186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18"/>
              <a:buChar char="○"/>
            </a:pPr>
            <a:r>
              <a:rPr lang="en" sz="1417"/>
              <a:t>Same target variable</a:t>
            </a:r>
            <a:endParaRPr sz="1417"/>
          </a:p>
          <a:p>
            <a:pPr indent="-336708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3"/>
              <a:buChar char="●"/>
            </a:pPr>
            <a:r>
              <a:rPr lang="en" sz="1702" u="sng"/>
              <a:t>Data Preparation</a:t>
            </a:r>
            <a:endParaRPr sz="1702" u="sng"/>
          </a:p>
          <a:p>
            <a:pPr indent="-3186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18"/>
              <a:buChar char="○"/>
            </a:pPr>
            <a:r>
              <a:rPr lang="en" sz="1417"/>
              <a:t>Label encode all categorical data</a:t>
            </a:r>
            <a:endParaRPr sz="1417"/>
          </a:p>
          <a:p>
            <a:pPr indent="-318611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18"/>
              <a:buChar char="○"/>
            </a:pPr>
            <a:r>
              <a:rPr lang="en" sz="1417"/>
              <a:t>“Age” was the only feature scaled for the modeling</a:t>
            </a:r>
            <a:endParaRPr sz="1417"/>
          </a:p>
        </p:txBody>
      </p:sp>
      <p:pic>
        <p:nvPicPr>
          <p:cNvPr id="169" name="Google Shape;169;p19"/>
          <p:cNvPicPr preferRelativeResize="0"/>
          <p:nvPr/>
        </p:nvPicPr>
        <p:blipFill rotWithShape="1">
          <a:blip r:embed="rId3">
            <a:alphaModFix/>
          </a:blip>
          <a:srcRect b="3419" l="-6080" r="6079" t="-3420"/>
          <a:stretch/>
        </p:blipFill>
        <p:spPr>
          <a:xfrm>
            <a:off x="4571999" y="1227062"/>
            <a:ext cx="3723448" cy="245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 txBox="1"/>
          <p:nvPr>
            <p:ph type="title"/>
          </p:nvPr>
        </p:nvSpPr>
        <p:spPr>
          <a:xfrm>
            <a:off x="323525" y="2750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Optimizing our Models for Success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Logistic</a:t>
            </a:r>
            <a:r>
              <a:rPr lang="en"/>
              <a:t> Regression (LR)</a:t>
            </a:r>
            <a:endParaRPr/>
          </a:p>
        </p:txBody>
      </p:sp>
      <p:sp>
        <p:nvSpPr>
          <p:cNvPr id="175" name="Google Shape;175;p20"/>
          <p:cNvSpPr txBox="1"/>
          <p:nvPr>
            <p:ph idx="1" type="body"/>
          </p:nvPr>
        </p:nvSpPr>
        <p:spPr>
          <a:xfrm>
            <a:off x="6089600" y="488175"/>
            <a:ext cx="2730900" cy="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700"/>
              <a:t>Final Accuracy Score: </a:t>
            </a:r>
            <a:r>
              <a:rPr b="1" lang="en" sz="1700">
                <a:solidFill>
                  <a:srgbClr val="000000"/>
                </a:solidFill>
              </a:rPr>
              <a:t>57.6%</a:t>
            </a:r>
            <a:endParaRPr b="1" sz="1700">
              <a:solidFill>
                <a:srgbClr val="000000"/>
              </a:solidFill>
            </a:endParaRPr>
          </a:p>
        </p:txBody>
      </p:sp>
      <p:grpSp>
        <p:nvGrpSpPr>
          <p:cNvPr id="176" name="Google Shape;176;p20"/>
          <p:cNvGrpSpPr/>
          <p:nvPr/>
        </p:nvGrpSpPr>
        <p:grpSpPr>
          <a:xfrm>
            <a:off x="323513" y="1986800"/>
            <a:ext cx="2952125" cy="1289700"/>
            <a:chOff x="323513" y="1986800"/>
            <a:chExt cx="2952125" cy="1289700"/>
          </a:xfrm>
        </p:grpSpPr>
        <p:sp>
          <p:nvSpPr>
            <p:cNvPr id="177" name="Google Shape;177;p20"/>
            <p:cNvSpPr txBox="1"/>
            <p:nvPr/>
          </p:nvSpPr>
          <p:spPr>
            <a:xfrm>
              <a:off x="323513" y="198680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Roboto"/>
                  <a:ea typeface="Roboto"/>
                  <a:cs typeface="Roboto"/>
                  <a:sym typeface="Roboto"/>
                </a:rPr>
                <a:t>Iteration #1 (2.3%)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8" name="Google Shape;178;p20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cap="flat" cmpd="sng" w="9525">
              <a:solidFill>
                <a:srgbClr val="249C90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79" name="Google Shape;179;p20"/>
          <p:cNvGrpSpPr/>
          <p:nvPr/>
        </p:nvGrpSpPr>
        <p:grpSpPr>
          <a:xfrm>
            <a:off x="5209838" y="3020450"/>
            <a:ext cx="3610663" cy="1461900"/>
            <a:chOff x="5209838" y="3020450"/>
            <a:chExt cx="3610663" cy="1461900"/>
          </a:xfrm>
        </p:grpSpPr>
        <p:sp>
          <p:nvSpPr>
            <p:cNvPr id="180" name="Google Shape;180;p20"/>
            <p:cNvSpPr txBox="1"/>
            <p:nvPr/>
          </p:nvSpPr>
          <p:spPr>
            <a:xfrm>
              <a:off x="6696500" y="3020450"/>
              <a:ext cx="2124000" cy="14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Roboto"/>
                  <a:ea typeface="Roboto"/>
                  <a:cs typeface="Roboto"/>
                  <a:sym typeface="Roboto"/>
                </a:rPr>
                <a:t>Iteration #2 (51%)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81" name="Google Shape;181;p20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D7E7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82" name="Google Shape;182;p20"/>
          <p:cNvGrpSpPr/>
          <p:nvPr/>
        </p:nvGrpSpPr>
        <p:grpSpPr>
          <a:xfrm>
            <a:off x="2662213" y="728463"/>
            <a:ext cx="3814835" cy="3790597"/>
            <a:chOff x="2662213" y="676344"/>
            <a:chExt cx="3814835" cy="3790597"/>
          </a:xfrm>
        </p:grpSpPr>
        <p:sp>
          <p:nvSpPr>
            <p:cNvPr id="183" name="Google Shape;183;p20"/>
            <p:cNvSpPr/>
            <p:nvPr/>
          </p:nvSpPr>
          <p:spPr>
            <a:xfrm rot="3600185">
              <a:off x="3169983" y="1184511"/>
              <a:ext cx="2774659" cy="2774659"/>
            </a:xfrm>
            <a:prstGeom prst="blockArc">
              <a:avLst>
                <a:gd fmla="val 12622480" name="adj1"/>
                <a:gd fmla="val 19781569" name="adj2"/>
                <a:gd fmla="val 20773" name="adj3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 rot="10800000">
              <a:off x="3183490" y="1163229"/>
              <a:ext cx="2774700" cy="2774700"/>
            </a:xfrm>
            <a:prstGeom prst="blockArc">
              <a:avLst>
                <a:gd fmla="val 12622480" name="adj1"/>
                <a:gd fmla="val 19662822" name="adj2"/>
                <a:gd fmla="val 20729" name="adj3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 rot="-3600185">
              <a:off x="3194618" y="1184114"/>
              <a:ext cx="2774659" cy="2774659"/>
            </a:xfrm>
            <a:prstGeom prst="blockArc">
              <a:avLst>
                <a:gd fmla="val 12622480" name="adj1"/>
                <a:gd fmla="val 19703271" name="adj2"/>
                <a:gd fmla="val 20851" name="adj3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6" name="Google Shape;186;p20"/>
            <p:cNvGrpSpPr/>
            <p:nvPr/>
          </p:nvGrpSpPr>
          <p:grpSpPr>
            <a:xfrm rot="-7200165">
              <a:off x="3337679" y="2826785"/>
              <a:ext cx="585011" cy="585536"/>
              <a:chOff x="1967628" y="812211"/>
              <a:chExt cx="588000" cy="588000"/>
            </a:xfrm>
          </p:grpSpPr>
          <p:sp>
            <p:nvSpPr>
              <p:cNvPr id="187" name="Google Shape;187;p20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249C90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20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249C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20"/>
            <p:cNvGrpSpPr/>
            <p:nvPr/>
          </p:nvGrpSpPr>
          <p:grpSpPr>
            <a:xfrm>
              <a:off x="4264097" y="1180331"/>
              <a:ext cx="585001" cy="585530"/>
              <a:chOff x="1970048" y="811613"/>
              <a:chExt cx="588000" cy="588000"/>
            </a:xfrm>
          </p:grpSpPr>
          <p:sp>
            <p:nvSpPr>
              <p:cNvPr id="190" name="Google Shape;190;p20"/>
              <p:cNvSpPr/>
              <p:nvPr/>
            </p:nvSpPr>
            <p:spPr>
              <a:xfrm rot="39023">
                <a:off x="1973329" y="814894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55B54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20"/>
              <p:cNvSpPr/>
              <p:nvPr/>
            </p:nvSpPr>
            <p:spPr>
              <a:xfrm rot="10800000">
                <a:off x="1973295" y="814927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55B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" name="Google Shape;192;p20"/>
            <p:cNvGrpSpPr/>
            <p:nvPr/>
          </p:nvGrpSpPr>
          <p:grpSpPr>
            <a:xfrm rot="7200165">
              <a:off x="5229930" y="2804716"/>
              <a:ext cx="585011" cy="585536"/>
              <a:chOff x="1977085" y="811649"/>
              <a:chExt cx="588000" cy="588000"/>
            </a:xfrm>
          </p:grpSpPr>
          <p:sp>
            <p:nvSpPr>
              <p:cNvPr id="193" name="Google Shape;193;p20"/>
              <p:cNvSpPr/>
              <p:nvPr/>
            </p:nvSpPr>
            <p:spPr>
              <a:xfrm rot="39023">
                <a:off x="1980366" y="814930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D7E74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20"/>
              <p:cNvSpPr/>
              <p:nvPr/>
            </p:nvSpPr>
            <p:spPr>
              <a:xfrm rot="10800000">
                <a:off x="1980332" y="814963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D7E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5" name="Google Shape;195;p20"/>
            <p:cNvSpPr txBox="1"/>
            <p:nvPr/>
          </p:nvSpPr>
          <p:spPr>
            <a:xfrm>
              <a:off x="4334550" y="125531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 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6" name="Google Shape;196;p20"/>
            <p:cNvSpPr txBox="1"/>
            <p:nvPr/>
          </p:nvSpPr>
          <p:spPr>
            <a:xfrm>
              <a:off x="3375648" y="288744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 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7" name="Google Shape;197;p20"/>
            <p:cNvSpPr txBox="1"/>
            <p:nvPr/>
          </p:nvSpPr>
          <p:spPr>
            <a:xfrm>
              <a:off x="5281877" y="285786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 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8" name="Google Shape;198;p20"/>
          <p:cNvGrpSpPr/>
          <p:nvPr/>
        </p:nvGrpSpPr>
        <p:grpSpPr>
          <a:xfrm>
            <a:off x="5209838" y="1060350"/>
            <a:ext cx="3610650" cy="1289700"/>
            <a:chOff x="5209838" y="1060350"/>
            <a:chExt cx="3610650" cy="1289700"/>
          </a:xfrm>
        </p:grpSpPr>
        <p:sp>
          <p:nvSpPr>
            <p:cNvPr id="199" name="Google Shape;199;p20"/>
            <p:cNvSpPr txBox="1"/>
            <p:nvPr/>
          </p:nvSpPr>
          <p:spPr>
            <a:xfrm>
              <a:off x="6696488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Roboto"/>
                  <a:ea typeface="Roboto"/>
                  <a:cs typeface="Roboto"/>
                  <a:sym typeface="Roboto"/>
                </a:rPr>
                <a:t>Iteration #3 (Final)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00" name="Google Shape;200;p20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 txBox="1"/>
          <p:nvPr>
            <p:ph type="title"/>
          </p:nvPr>
        </p:nvSpPr>
        <p:spPr>
          <a:xfrm>
            <a:off x="323525" y="2750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Optimizing our Models for Success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Neural Network (NN)</a:t>
            </a:r>
            <a:endParaRPr/>
          </a:p>
        </p:txBody>
      </p:sp>
      <p:sp>
        <p:nvSpPr>
          <p:cNvPr id="206" name="Google Shape;206;p21"/>
          <p:cNvSpPr txBox="1"/>
          <p:nvPr>
            <p:ph idx="1" type="body"/>
          </p:nvPr>
        </p:nvSpPr>
        <p:spPr>
          <a:xfrm>
            <a:off x="6089600" y="488175"/>
            <a:ext cx="2730900" cy="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Final Accuracy Score: </a:t>
            </a:r>
            <a:r>
              <a:rPr b="1" lang="en" sz="1700">
                <a:solidFill>
                  <a:srgbClr val="000000"/>
                </a:solidFill>
              </a:rPr>
              <a:t>65.9%</a:t>
            </a:r>
            <a:endParaRPr b="1" sz="17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440"/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  <p:grpSp>
        <p:nvGrpSpPr>
          <p:cNvPr id="207" name="Google Shape;207;p21"/>
          <p:cNvGrpSpPr/>
          <p:nvPr/>
        </p:nvGrpSpPr>
        <p:grpSpPr>
          <a:xfrm>
            <a:off x="5209837" y="1463100"/>
            <a:ext cx="3591013" cy="1289700"/>
            <a:chOff x="5209838" y="1463100"/>
            <a:chExt cx="3591013" cy="1289700"/>
          </a:xfrm>
        </p:grpSpPr>
        <p:sp>
          <p:nvSpPr>
            <p:cNvPr id="208" name="Google Shape;208;p21"/>
            <p:cNvSpPr txBox="1"/>
            <p:nvPr/>
          </p:nvSpPr>
          <p:spPr>
            <a:xfrm>
              <a:off x="6477051" y="1463100"/>
              <a:ext cx="23238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Roboto"/>
                  <a:ea typeface="Roboto"/>
                  <a:cs typeface="Roboto"/>
                  <a:sym typeface="Roboto"/>
                </a:rPr>
                <a:t>Iteration #4 (Final)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09" name="Google Shape;209;p21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10" name="Google Shape;210;p21"/>
          <p:cNvGrpSpPr/>
          <p:nvPr/>
        </p:nvGrpSpPr>
        <p:grpSpPr>
          <a:xfrm>
            <a:off x="5209838" y="3361850"/>
            <a:ext cx="3610663" cy="781500"/>
            <a:chOff x="5209838" y="3361850"/>
            <a:chExt cx="3610663" cy="781500"/>
          </a:xfrm>
        </p:grpSpPr>
        <p:sp>
          <p:nvSpPr>
            <p:cNvPr id="211" name="Google Shape;211;p21"/>
            <p:cNvSpPr txBox="1"/>
            <p:nvPr/>
          </p:nvSpPr>
          <p:spPr>
            <a:xfrm>
              <a:off x="6537200" y="3361850"/>
              <a:ext cx="2283300" cy="78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Roboto"/>
                  <a:ea typeface="Roboto"/>
                  <a:cs typeface="Roboto"/>
                  <a:sym typeface="Roboto"/>
                </a:rPr>
                <a:t>Iteration #3 (64.7%)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12" name="Google Shape;212;p21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D7E7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13" name="Google Shape;213;p21"/>
          <p:cNvGrpSpPr/>
          <p:nvPr/>
        </p:nvGrpSpPr>
        <p:grpSpPr>
          <a:xfrm>
            <a:off x="5209838" y="1060350"/>
            <a:ext cx="3610650" cy="1289700"/>
            <a:chOff x="5209838" y="1060350"/>
            <a:chExt cx="3610650" cy="1289700"/>
          </a:xfrm>
        </p:grpSpPr>
        <p:sp>
          <p:nvSpPr>
            <p:cNvPr id="214" name="Google Shape;214;p21"/>
            <p:cNvSpPr txBox="1"/>
            <p:nvPr/>
          </p:nvSpPr>
          <p:spPr>
            <a:xfrm>
              <a:off x="6696488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15" name="Google Shape;215;p21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16" name="Google Shape;216;p21"/>
          <p:cNvGrpSpPr/>
          <p:nvPr/>
        </p:nvGrpSpPr>
        <p:grpSpPr>
          <a:xfrm>
            <a:off x="5209838" y="3020450"/>
            <a:ext cx="3610650" cy="1289700"/>
            <a:chOff x="5209838" y="3020450"/>
            <a:chExt cx="3610650" cy="1289700"/>
          </a:xfrm>
        </p:grpSpPr>
        <p:sp>
          <p:nvSpPr>
            <p:cNvPr id="217" name="Google Shape;217;p21"/>
            <p:cNvSpPr txBox="1"/>
            <p:nvPr/>
          </p:nvSpPr>
          <p:spPr>
            <a:xfrm>
              <a:off x="6696488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18" name="Google Shape;218;p21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D7E7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19" name="Google Shape;219;p21"/>
          <p:cNvGrpSpPr/>
          <p:nvPr/>
        </p:nvGrpSpPr>
        <p:grpSpPr>
          <a:xfrm>
            <a:off x="2687732" y="947344"/>
            <a:ext cx="3768522" cy="3774409"/>
            <a:chOff x="2675582" y="676586"/>
            <a:chExt cx="3793942" cy="3790328"/>
          </a:xfrm>
        </p:grpSpPr>
        <p:sp>
          <p:nvSpPr>
            <p:cNvPr id="220" name="Google Shape;220;p21"/>
            <p:cNvSpPr/>
            <p:nvPr/>
          </p:nvSpPr>
          <p:spPr>
            <a:xfrm rot="-7199815">
              <a:off x="3183352" y="1184485"/>
              <a:ext cx="2774659" cy="2774659"/>
            </a:xfrm>
            <a:prstGeom prst="blockArc">
              <a:avLst>
                <a:gd fmla="val 12622480" name="adj1"/>
                <a:gd fmla="val 18176457" name="adj2"/>
                <a:gd fmla="val 20786" name="adj3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1"/>
            <p:cNvSpPr/>
            <p:nvPr/>
          </p:nvSpPr>
          <p:spPr>
            <a:xfrm rot="-1799815">
              <a:off x="3183352" y="1184357"/>
              <a:ext cx="2774659" cy="2774659"/>
            </a:xfrm>
            <a:prstGeom prst="blockArc">
              <a:avLst>
                <a:gd fmla="val 12622480" name="adj1"/>
                <a:gd fmla="val 18176457" name="adj2"/>
                <a:gd fmla="val 20786" name="adj3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1"/>
            <p:cNvSpPr/>
            <p:nvPr/>
          </p:nvSpPr>
          <p:spPr>
            <a:xfrm rot="3600185">
              <a:off x="3187094" y="1184439"/>
              <a:ext cx="2774659" cy="2774659"/>
            </a:xfrm>
            <a:prstGeom prst="blockArc">
              <a:avLst>
                <a:gd fmla="val 12564381" name="adj1"/>
                <a:gd fmla="val 18346131" name="adj2"/>
                <a:gd fmla="val 20844" name="adj3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1"/>
            <p:cNvSpPr/>
            <p:nvPr/>
          </p:nvSpPr>
          <p:spPr>
            <a:xfrm rot="9000185">
              <a:off x="3185977" y="1184485"/>
              <a:ext cx="2774659" cy="2774659"/>
            </a:xfrm>
            <a:prstGeom prst="blockArc">
              <a:avLst>
                <a:gd fmla="val 12622480" name="adj1"/>
                <a:gd fmla="val 18081133" name="adj2"/>
                <a:gd fmla="val 20809" name="adj3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" name="Google Shape;224;p21"/>
            <p:cNvGrpSpPr/>
            <p:nvPr/>
          </p:nvGrpSpPr>
          <p:grpSpPr>
            <a:xfrm rot="5400000">
              <a:off x="5379663" y="2278951"/>
              <a:ext cx="585001" cy="585472"/>
              <a:chOff x="1967628" y="812211"/>
              <a:chExt cx="588000" cy="588000"/>
            </a:xfrm>
          </p:grpSpPr>
          <p:sp>
            <p:nvSpPr>
              <p:cNvPr id="225" name="Google Shape;225;p21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B786E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1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B78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7" name="Google Shape;227;p21"/>
            <p:cNvGrpSpPr/>
            <p:nvPr/>
          </p:nvGrpSpPr>
          <p:grpSpPr>
            <a:xfrm rot="10800000">
              <a:off x="4280709" y="3378529"/>
              <a:ext cx="585001" cy="585472"/>
              <a:chOff x="1967628" y="812211"/>
              <a:chExt cx="588000" cy="588000"/>
            </a:xfrm>
          </p:grpSpPr>
          <p:sp>
            <p:nvSpPr>
              <p:cNvPr id="228" name="Google Shape;228;p21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D7E74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1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D7E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0" name="Google Shape;230;p21"/>
            <p:cNvGrpSpPr/>
            <p:nvPr/>
          </p:nvGrpSpPr>
          <p:grpSpPr>
            <a:xfrm rot="-5400000">
              <a:off x="3179922" y="2281478"/>
              <a:ext cx="585001" cy="585472"/>
              <a:chOff x="1967628" y="812211"/>
              <a:chExt cx="588000" cy="588000"/>
            </a:xfrm>
          </p:grpSpPr>
          <p:sp>
            <p:nvSpPr>
              <p:cNvPr id="231" name="Google Shape;231;p21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F887E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1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F8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3" name="Google Shape;233;p21"/>
            <p:cNvSpPr txBox="1"/>
            <p:nvPr/>
          </p:nvSpPr>
          <p:spPr>
            <a:xfrm>
              <a:off x="3214513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4" name="Google Shape;234;p21"/>
            <p:cNvSpPr txBox="1"/>
            <p:nvPr/>
          </p:nvSpPr>
          <p:spPr>
            <a:xfrm>
              <a:off x="4335750" y="346030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5" name="Google Shape;235;p21"/>
            <p:cNvSpPr txBox="1"/>
            <p:nvPr/>
          </p:nvSpPr>
          <p:spPr>
            <a:xfrm>
              <a:off x="5419402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36" name="Google Shape;236;p21"/>
            <p:cNvGrpSpPr/>
            <p:nvPr/>
          </p:nvGrpSpPr>
          <p:grpSpPr>
            <a:xfrm>
              <a:off x="4261689" y="1180926"/>
              <a:ext cx="585001" cy="585530"/>
              <a:chOff x="1967628" y="812211"/>
              <a:chExt cx="588000" cy="588000"/>
            </a:xfrm>
          </p:grpSpPr>
          <p:sp>
            <p:nvSpPr>
              <p:cNvPr id="237" name="Google Shape;237;p21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55B54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1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55B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9" name="Google Shape;239;p21"/>
            <p:cNvSpPr txBox="1"/>
            <p:nvPr/>
          </p:nvSpPr>
          <p:spPr>
            <a:xfrm>
              <a:off x="4335750" y="1254446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0" name="Google Shape;240;p21"/>
          <p:cNvGrpSpPr/>
          <p:nvPr/>
        </p:nvGrpSpPr>
        <p:grpSpPr>
          <a:xfrm>
            <a:off x="449375" y="1282050"/>
            <a:ext cx="3236838" cy="1289700"/>
            <a:chOff x="449375" y="1282050"/>
            <a:chExt cx="3236838" cy="1289700"/>
          </a:xfrm>
        </p:grpSpPr>
        <p:sp>
          <p:nvSpPr>
            <p:cNvPr id="241" name="Google Shape;241;p21"/>
            <p:cNvSpPr txBox="1"/>
            <p:nvPr/>
          </p:nvSpPr>
          <p:spPr>
            <a:xfrm>
              <a:off x="449375" y="12820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500">
                  <a:latin typeface="Roboto"/>
                  <a:ea typeface="Roboto"/>
                  <a:cs typeface="Roboto"/>
                  <a:sym typeface="Roboto"/>
                </a:rPr>
                <a:t>Iteration # 1 (2.1%)</a:t>
              </a:r>
              <a:endParaRPr b="1" sz="15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42" name="Google Shape;242;p21"/>
            <p:cNvCxnSpPr/>
            <p:nvPr/>
          </p:nvCxnSpPr>
          <p:spPr>
            <a:xfrm rot="10800000">
              <a:off x="2641913" y="1831625"/>
              <a:ext cx="1044300" cy="0"/>
            </a:xfrm>
            <a:prstGeom prst="straightConnector1">
              <a:avLst/>
            </a:prstGeom>
            <a:noFill/>
            <a:ln cap="flat" cmpd="sng" w="9525">
              <a:solidFill>
                <a:srgbClr val="1F887E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43" name="Google Shape;243;p21"/>
          <p:cNvGrpSpPr/>
          <p:nvPr/>
        </p:nvGrpSpPr>
        <p:grpSpPr>
          <a:xfrm>
            <a:off x="323500" y="2828275"/>
            <a:ext cx="3629413" cy="1289700"/>
            <a:chOff x="323500" y="2828275"/>
            <a:chExt cx="3629413" cy="1289700"/>
          </a:xfrm>
        </p:grpSpPr>
        <p:sp>
          <p:nvSpPr>
            <p:cNvPr id="244" name="Google Shape;244;p21"/>
            <p:cNvSpPr txBox="1"/>
            <p:nvPr/>
          </p:nvSpPr>
          <p:spPr>
            <a:xfrm>
              <a:off x="323500" y="2828275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Roboto"/>
                  <a:ea typeface="Roboto"/>
                  <a:cs typeface="Roboto"/>
                  <a:sym typeface="Roboto"/>
                </a:rPr>
                <a:t>Iteration #2 (56.8%)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45" name="Google Shape;245;p21"/>
            <p:cNvCxnSpPr/>
            <p:nvPr/>
          </p:nvCxnSpPr>
          <p:spPr>
            <a:xfrm rot="10800000">
              <a:off x="2641913" y="3489425"/>
              <a:ext cx="1311000" cy="0"/>
            </a:xfrm>
            <a:prstGeom prst="straightConnector1">
              <a:avLst/>
            </a:prstGeom>
            <a:noFill/>
            <a:ln cap="flat" cmpd="sng" w="9525">
              <a:solidFill>
                <a:srgbClr val="1D7E7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46" name="Google Shape;246;p21"/>
          <p:cNvGrpSpPr/>
          <p:nvPr/>
        </p:nvGrpSpPr>
        <p:grpSpPr>
          <a:xfrm>
            <a:off x="5209825" y="1060350"/>
            <a:ext cx="3610650" cy="1289700"/>
            <a:chOff x="5209825" y="1060350"/>
            <a:chExt cx="3610650" cy="1289700"/>
          </a:xfrm>
        </p:grpSpPr>
        <p:sp>
          <p:nvSpPr>
            <p:cNvPr id="247" name="Google Shape;247;p21"/>
            <p:cNvSpPr txBox="1"/>
            <p:nvPr/>
          </p:nvSpPr>
          <p:spPr>
            <a:xfrm>
              <a:off x="6696475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48" name="Google Shape;248;p21"/>
            <p:cNvCxnSpPr/>
            <p:nvPr/>
          </p:nvCxnSpPr>
          <p:spPr>
            <a:xfrm>
              <a:off x="5209825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49" name="Google Shape;249;p21"/>
          <p:cNvGrpSpPr/>
          <p:nvPr/>
        </p:nvGrpSpPr>
        <p:grpSpPr>
          <a:xfrm>
            <a:off x="5209825" y="3020450"/>
            <a:ext cx="3610650" cy="1289700"/>
            <a:chOff x="5209825" y="3020450"/>
            <a:chExt cx="3610650" cy="1289700"/>
          </a:xfrm>
        </p:grpSpPr>
        <p:sp>
          <p:nvSpPr>
            <p:cNvPr id="250" name="Google Shape;250;p21"/>
            <p:cNvSpPr txBox="1"/>
            <p:nvPr/>
          </p:nvSpPr>
          <p:spPr>
            <a:xfrm>
              <a:off x="6696475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51" name="Google Shape;251;p21"/>
            <p:cNvCxnSpPr/>
            <p:nvPr/>
          </p:nvCxnSpPr>
          <p:spPr>
            <a:xfrm>
              <a:off x="5209825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B786E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